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336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31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373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842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008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996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092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98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511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985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459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5C59A-77E4-459B-8C2B-177035173C97}" type="datetimeFigureOut">
              <a:rPr lang="en-IN" smtClean="0"/>
              <a:t>31-05-2022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4598F-1F1D-4E78-8BE9-105AE1A0B5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337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891" y="346511"/>
            <a:ext cx="10963174" cy="2637320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Synergies at 3 tier PR System</a:t>
            </a:r>
            <a:br>
              <a:rPr lang="en-IN" sz="3600" b="1" dirty="0" smtClean="0"/>
            </a:br>
            <a:r>
              <a:rPr lang="en-IN" sz="3600" b="1" dirty="0" smtClean="0"/>
              <a:t>(Collaboration &amp; Convergence)</a:t>
            </a:r>
            <a:br>
              <a:rPr lang="en-IN" sz="3600" b="1" dirty="0" smtClean="0"/>
            </a:br>
            <a:r>
              <a:rPr lang="en-IN" sz="3600" b="1" dirty="0" smtClean="0"/>
              <a:t>Implementation of New Rural Agenda </a:t>
            </a:r>
            <a:br>
              <a:rPr lang="en-IN" sz="3600" b="1" dirty="0" smtClean="0"/>
            </a:br>
            <a:r>
              <a:rPr lang="en-IN" sz="3600" b="1" dirty="0" smtClean="0"/>
              <a:t>and </a:t>
            </a:r>
            <a:br>
              <a:rPr lang="en-IN" sz="3600" b="1" dirty="0" smtClean="0"/>
            </a:br>
            <a:r>
              <a:rPr lang="en-IN" sz="3600" b="1" dirty="0" smtClean="0"/>
              <a:t>LSDGs Themes</a:t>
            </a:r>
            <a:endParaRPr lang="en-IN" sz="3600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94636" y="3166715"/>
            <a:ext cx="11386686" cy="2233058"/>
          </a:xfrm>
        </p:spPr>
        <p:txBody>
          <a:bodyPr numCol="2">
            <a:normAutofit fontScale="70000" lnSpcReduction="20000"/>
          </a:bodyPr>
          <a:lstStyle/>
          <a:p>
            <a:r>
              <a:rPr lang="en-IN" sz="2000" b="1" dirty="0" smtClean="0"/>
              <a:t>                                                                                                                     </a:t>
            </a:r>
            <a:r>
              <a:rPr lang="en-IN" sz="2600" b="1" dirty="0" smtClean="0"/>
              <a:t>Group – 1</a:t>
            </a:r>
          </a:p>
          <a:p>
            <a:endParaRPr lang="en-IN" sz="2000" dirty="0" smtClean="0"/>
          </a:p>
          <a:p>
            <a:r>
              <a:rPr lang="en-IN" sz="2000" b="1" dirty="0" smtClean="0"/>
              <a:t>Shri. </a:t>
            </a:r>
            <a:r>
              <a:rPr lang="en-IN" sz="2000" b="1" dirty="0" err="1" smtClean="0"/>
              <a:t>Anupam</a:t>
            </a:r>
            <a:r>
              <a:rPr lang="en-IN" sz="2000" b="1" dirty="0" smtClean="0"/>
              <a:t> Dutta</a:t>
            </a:r>
          </a:p>
          <a:p>
            <a:r>
              <a:rPr lang="en-IN" sz="2000" b="1" dirty="0" smtClean="0"/>
              <a:t>Shri. Jatinder Singh Bar</a:t>
            </a:r>
          </a:p>
          <a:p>
            <a:r>
              <a:rPr lang="en-IN" sz="2000" b="1" dirty="0" smtClean="0"/>
              <a:t>Shri. </a:t>
            </a:r>
            <a:r>
              <a:rPr lang="en-IN" sz="2000" b="1" dirty="0" err="1" smtClean="0"/>
              <a:t>Yogindra</a:t>
            </a:r>
            <a:r>
              <a:rPr lang="en-IN" sz="2000" b="1" dirty="0" smtClean="0"/>
              <a:t> Kumar </a:t>
            </a:r>
            <a:endParaRPr lang="en-IN" sz="2000" b="1" dirty="0" smtClean="0"/>
          </a:p>
          <a:p>
            <a:r>
              <a:rPr lang="en-IN" sz="2000" b="1" dirty="0" smtClean="0"/>
              <a:t>Shri</a:t>
            </a:r>
            <a:r>
              <a:rPr lang="en-IN" sz="2000" b="1" dirty="0" smtClean="0"/>
              <a:t>. </a:t>
            </a:r>
            <a:r>
              <a:rPr lang="en-IN" sz="2000" b="1" dirty="0" err="1" smtClean="0"/>
              <a:t>Subodh</a:t>
            </a:r>
            <a:r>
              <a:rPr lang="en-IN" sz="2000" b="1" dirty="0" smtClean="0"/>
              <a:t> Dixit</a:t>
            </a:r>
          </a:p>
          <a:p>
            <a:endParaRPr lang="en-IN" sz="2000" b="1" dirty="0" smtClean="0"/>
          </a:p>
          <a:p>
            <a:endParaRPr lang="en-IN" sz="2000" b="1" dirty="0" smtClean="0"/>
          </a:p>
          <a:p>
            <a:endParaRPr lang="en-IN" sz="2000" b="1" dirty="0"/>
          </a:p>
          <a:p>
            <a:endParaRPr lang="en-IN" sz="2000" b="1" dirty="0" smtClean="0"/>
          </a:p>
          <a:p>
            <a:r>
              <a:rPr lang="en-IN" sz="2000" b="1" dirty="0" smtClean="0"/>
              <a:t>Smt. </a:t>
            </a:r>
            <a:r>
              <a:rPr lang="en-IN" sz="2000" b="1" dirty="0" err="1" smtClean="0"/>
              <a:t>Sunita</a:t>
            </a:r>
            <a:r>
              <a:rPr lang="en-IN" sz="2000" b="1" dirty="0" smtClean="0"/>
              <a:t> Singh</a:t>
            </a:r>
          </a:p>
          <a:p>
            <a:r>
              <a:rPr lang="en-IN" sz="2000" b="1" dirty="0" err="1" smtClean="0"/>
              <a:t>Dr.</a:t>
            </a:r>
            <a:r>
              <a:rPr lang="en-IN" sz="2000" b="1" dirty="0" smtClean="0"/>
              <a:t> </a:t>
            </a:r>
            <a:r>
              <a:rPr lang="en-IN" sz="2000" b="1" dirty="0" err="1" smtClean="0"/>
              <a:t>Satyaprabha</a:t>
            </a:r>
            <a:endParaRPr lang="en-IN" sz="2000" b="1" dirty="0" smtClean="0"/>
          </a:p>
          <a:p>
            <a:r>
              <a:rPr lang="en-IN" sz="2000" b="1" dirty="0" smtClean="0"/>
              <a:t>Shri. </a:t>
            </a:r>
            <a:r>
              <a:rPr lang="en-IN" sz="2000" b="1" dirty="0" err="1" smtClean="0"/>
              <a:t>Suddhasattwa</a:t>
            </a:r>
            <a:r>
              <a:rPr lang="en-IN" sz="2000" b="1" dirty="0" smtClean="0"/>
              <a:t> </a:t>
            </a:r>
            <a:r>
              <a:rPr lang="en-IN" sz="2000" b="1" dirty="0" err="1" smtClean="0"/>
              <a:t>Barik</a:t>
            </a:r>
            <a:endParaRPr lang="en-IN" sz="2000" b="1" dirty="0" smtClean="0"/>
          </a:p>
          <a:p>
            <a:r>
              <a:rPr lang="en-IN" sz="2000" b="1" dirty="0" smtClean="0"/>
              <a:t>Shri. Vishal</a:t>
            </a:r>
          </a:p>
          <a:p>
            <a:endParaRPr lang="en-IN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0514" y="5245768"/>
            <a:ext cx="11280808" cy="1540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IN" sz="2000" b="1" dirty="0" smtClean="0"/>
              <a:t>National Institute of Rural Development &amp; Panchayati Raj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IN" sz="2000" b="1" dirty="0" smtClean="0"/>
              <a:t>(NIRD&amp;PR)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IN" sz="2000" b="1" dirty="0" smtClean="0"/>
              <a:t>Hyderabad – 30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IN" sz="2000" b="1" dirty="0" smtClean="0"/>
              <a:t>31</a:t>
            </a:r>
            <a:r>
              <a:rPr lang="en-IN" sz="2000" b="1" baseline="30000" dirty="0" smtClean="0"/>
              <a:t>st</a:t>
            </a:r>
            <a:r>
              <a:rPr lang="en-IN" sz="2000" b="1" dirty="0" smtClean="0"/>
              <a:t> May 2022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4841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2" y="0"/>
            <a:ext cx="11723570" cy="1299410"/>
          </a:xfrm>
        </p:spPr>
        <p:txBody>
          <a:bodyPr/>
          <a:lstStyle/>
          <a:p>
            <a:pPr algn="ctr"/>
            <a:r>
              <a:rPr lang="en-IN" sz="4000" b="1" dirty="0" smtClean="0"/>
              <a:t>Strategy of Synergy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3800" b="1" dirty="0" smtClean="0"/>
              <a:t>(Participatory Gram Sabha)</a:t>
            </a:r>
            <a:endParaRPr lang="en-IN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003" y="1135780"/>
            <a:ext cx="5332396" cy="5722219"/>
          </a:xfrm>
        </p:spPr>
        <p:txBody>
          <a:bodyPr/>
          <a:lstStyle/>
          <a:p>
            <a:pPr marL="0" indent="0" algn="ctr">
              <a:buNone/>
            </a:pPr>
            <a:r>
              <a:rPr lang="en-IN" b="1" dirty="0" smtClean="0"/>
              <a:t>Bottom-up Approach</a:t>
            </a:r>
          </a:p>
          <a:p>
            <a:r>
              <a:rPr lang="en-IN" dirty="0" smtClean="0"/>
              <a:t>Identification &amp; engagement of different stakeholders (opinion makers, CBOs, NGOs, Agencies)</a:t>
            </a:r>
          </a:p>
          <a:p>
            <a:r>
              <a:rPr lang="en-IN" dirty="0" smtClean="0"/>
              <a:t> Orientation and CB&amp;T</a:t>
            </a:r>
          </a:p>
          <a:p>
            <a:r>
              <a:rPr lang="en-IN" dirty="0" smtClean="0"/>
              <a:t>Information &amp; Knowledge dissemination, Thematic IEC activities</a:t>
            </a:r>
          </a:p>
          <a:p>
            <a:r>
              <a:rPr lang="en-IN" dirty="0" smtClean="0"/>
              <a:t>Local and cultural appropriateness should emphasis</a:t>
            </a:r>
          </a:p>
          <a:p>
            <a:r>
              <a:rPr lang="en-IN" dirty="0" smtClean="0"/>
              <a:t>Year-wise Activity Calendar (Based on Local context &amp; scenario focussing LSDGs Theme)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064" y="1135780"/>
            <a:ext cx="5005138" cy="5601904"/>
          </a:xfrm>
        </p:spPr>
        <p:txBody>
          <a:bodyPr/>
          <a:lstStyle/>
          <a:p>
            <a:pPr marL="0" indent="0" algn="ctr">
              <a:buNone/>
            </a:pPr>
            <a:r>
              <a:rPr lang="en-IN" b="1" dirty="0" smtClean="0"/>
              <a:t>Top-down Approach</a:t>
            </a:r>
          </a:p>
          <a:p>
            <a:r>
              <a:rPr lang="en-IN" dirty="0" smtClean="0"/>
              <a:t>Advisory (State, District, Block &amp; GP)</a:t>
            </a:r>
          </a:p>
          <a:p>
            <a:r>
              <a:rPr lang="en-IN" dirty="0" smtClean="0"/>
              <a:t>Orientation &amp; regional workshops on LSDGs Themes</a:t>
            </a:r>
          </a:p>
          <a:p>
            <a:r>
              <a:rPr lang="en-IN" dirty="0" smtClean="0"/>
              <a:t>Define role &amp; responsibilities: standing committees + nodal officers + line </a:t>
            </a:r>
            <a:r>
              <a:rPr lang="en-IN" dirty="0" err="1" smtClean="0"/>
              <a:t>deptt</a:t>
            </a:r>
            <a:r>
              <a:rPr lang="en-IN" dirty="0" smtClean="0"/>
              <a:t>.</a:t>
            </a:r>
          </a:p>
          <a:p>
            <a:r>
              <a:rPr lang="en-IN" dirty="0" smtClean="0"/>
              <a:t>Devolution of 3Fs: Ministry's intervention required to bound State to act effectively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5" name="Left-Right Arrow 4"/>
          <p:cNvSpPr/>
          <p:nvPr/>
        </p:nvSpPr>
        <p:spPr>
          <a:xfrm>
            <a:off x="5556905" y="3638350"/>
            <a:ext cx="1254653" cy="484632"/>
          </a:xfrm>
          <a:prstGeom prst="left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634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80" y="111711"/>
            <a:ext cx="11858324" cy="89894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Agenda Setting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135" y="1145407"/>
            <a:ext cx="3012707" cy="5380521"/>
          </a:xfrm>
        </p:spPr>
        <p:txBody>
          <a:bodyPr/>
          <a:lstStyle/>
          <a:p>
            <a:r>
              <a:rPr lang="en-IN" b="1" dirty="0" smtClean="0"/>
              <a:t>Aspirational District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As per LIF, Gap identification of the LSDGs themes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Matching of LIF with Block, and District level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Sensitization of existing working groups - State/District/Block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773103" y="1145406"/>
            <a:ext cx="3734602" cy="5380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/>
              <a:t>Model GP Clusters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Localization of SDGs focus on theme-based GPDP preparation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Thematic GPDP should reflect on </a:t>
            </a:r>
            <a:r>
              <a:rPr lang="en-IN" dirty="0" err="1" smtClean="0"/>
              <a:t>eGramSwaraj</a:t>
            </a:r>
            <a:r>
              <a:rPr lang="en-IN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Findings and Best practices should be documented   </a:t>
            </a:r>
            <a:endParaRPr lang="en-IN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459002" y="1145406"/>
            <a:ext cx="3166712" cy="5380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/>
              <a:t>Beacon Panchayat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Based on the findings and best practices – Beacon Panchayat can act as a school of best practices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Exposure visit – inter &amp; intra state.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Beacon Panchayats Leader as a trainer.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321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80" y="111711"/>
            <a:ext cx="11858324" cy="89894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Agenda Setting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381" y="1145407"/>
            <a:ext cx="3734602" cy="5380521"/>
          </a:xfrm>
        </p:spPr>
        <p:txBody>
          <a:bodyPr/>
          <a:lstStyle/>
          <a:p>
            <a:r>
              <a:rPr lang="en-IN" b="1" dirty="0" err="1" smtClean="0"/>
              <a:t>Sansad</a:t>
            </a:r>
            <a:r>
              <a:rPr lang="en-IN" b="1" dirty="0" smtClean="0"/>
              <a:t> </a:t>
            </a:r>
            <a:r>
              <a:rPr lang="en-IN" b="1" dirty="0" err="1" smtClean="0"/>
              <a:t>Adarsh</a:t>
            </a:r>
            <a:r>
              <a:rPr lang="en-IN" b="1" dirty="0" smtClean="0"/>
              <a:t> Gram </a:t>
            </a:r>
            <a:r>
              <a:rPr lang="en-IN" b="1" dirty="0" err="1" smtClean="0"/>
              <a:t>Yojna</a:t>
            </a:r>
            <a:endParaRPr lang="en-IN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Scheme should be modified as per LSDG.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Orientation of Political leaders.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206241" y="1183907"/>
            <a:ext cx="3734602" cy="5380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/>
              <a:t>NRLM/SRLMs - SHGs</a:t>
            </a:r>
            <a:endParaRPr lang="en-IN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Awareness &amp; orientation about LSDG.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SHGs </a:t>
            </a:r>
            <a:r>
              <a:rPr lang="en-IN" dirty="0"/>
              <a:t>involvement in </a:t>
            </a:r>
            <a:r>
              <a:rPr lang="en-IN" dirty="0" smtClean="0"/>
              <a:t>organising Gram Sabha &amp; others meetings.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Providing support to SHG for their livelihood activity.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VPRP addition to LSDG oriented GPDP.</a:t>
            </a:r>
          </a:p>
          <a:p>
            <a:endParaRPr lang="en-IN" b="1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459002" y="1145406"/>
            <a:ext cx="3166712" cy="5380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/>
              <a:t>Any others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Involvement of </a:t>
            </a:r>
            <a:r>
              <a:rPr lang="en-IN" dirty="0" err="1" smtClean="0"/>
              <a:t>Unnat</a:t>
            </a:r>
            <a:r>
              <a:rPr lang="en-IN" dirty="0" smtClean="0"/>
              <a:t> Bharat </a:t>
            </a:r>
            <a:r>
              <a:rPr lang="en-IN" dirty="0" err="1" smtClean="0"/>
              <a:t>Abhiyaan</a:t>
            </a:r>
            <a:r>
              <a:rPr lang="en-IN" dirty="0" smtClean="0"/>
              <a:t> &amp; utilizing their resources.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Schools as driven force for education &amp; community as School to Parent approach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34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11" y="2357554"/>
            <a:ext cx="6102416" cy="1325563"/>
          </a:xfrm>
        </p:spPr>
        <p:txBody>
          <a:bodyPr/>
          <a:lstStyle/>
          <a:p>
            <a:pPr algn="ctr"/>
            <a:r>
              <a:rPr lang="en-IN" b="1" dirty="0" smtClean="0"/>
              <a:t>Thank You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6924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327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Synergies at 3 tier PR System (Collaboration &amp; Convergence) Implementation of New Rural Agenda  and  LSDGs Themes</vt:lpstr>
      <vt:lpstr>Strategy of Synergy (Participatory Gram Sabha)</vt:lpstr>
      <vt:lpstr>Agenda Setting</vt:lpstr>
      <vt:lpstr>Agenda Setting</vt:lpstr>
      <vt:lpstr>Thank You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 at 3 tier PR System (Collaboration &amp; Convergence) Implementation of New Rural Agenda  and  LSDGs Themes</dc:title>
  <dc:creator>Microsoft account</dc:creator>
  <cp:lastModifiedBy>CH-4</cp:lastModifiedBy>
  <cp:revision>25</cp:revision>
  <dcterms:created xsi:type="dcterms:W3CDTF">2022-05-31T05:22:05Z</dcterms:created>
  <dcterms:modified xsi:type="dcterms:W3CDTF">2022-05-30T20:06:34Z</dcterms:modified>
</cp:coreProperties>
</file>